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32918400" cx="43891200"/>
  <p:notesSz cx="7004050" cy="929005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hCm35pF8/ef1iMnqav2qik3Khs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368" orient="horz"/>
        <p:guide pos="138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53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67163" y="0"/>
            <a:ext cx="30353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1288" y="1162050"/>
            <a:ext cx="4181400" cy="3135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0088" y="4470400"/>
            <a:ext cx="5603875" cy="3659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4913"/>
            <a:ext cx="30353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67163" y="8824913"/>
            <a:ext cx="30353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109cb15ec6_0_0:notes"/>
          <p:cNvSpPr/>
          <p:nvPr>
            <p:ph idx="2" type="sldImg"/>
          </p:nvPr>
        </p:nvSpPr>
        <p:spPr>
          <a:xfrm>
            <a:off x="1411288" y="1162050"/>
            <a:ext cx="4181400" cy="3135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g2109cb15ec6_0_0:notes"/>
          <p:cNvSpPr txBox="1"/>
          <p:nvPr>
            <p:ph idx="1" type="body"/>
          </p:nvPr>
        </p:nvSpPr>
        <p:spPr>
          <a:xfrm>
            <a:off x="700088" y="4470400"/>
            <a:ext cx="5604000" cy="3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" name="Google Shape;30;g2109cb15ec6_0_0:notes"/>
          <p:cNvSpPr txBox="1"/>
          <p:nvPr>
            <p:ph idx="12" type="sldNum"/>
          </p:nvPr>
        </p:nvSpPr>
        <p:spPr>
          <a:xfrm>
            <a:off x="3967163" y="8824913"/>
            <a:ext cx="30354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43159680" y="0"/>
            <a:ext cx="731700" cy="3291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t/>
            </a:r>
            <a:endParaRPr b="0" i="0" sz="6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-3" y="0"/>
            <a:ext cx="731700" cy="3291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t/>
            </a:r>
            <a:endParaRPr b="0" i="0" sz="6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0" y="0"/>
            <a:ext cx="43891200" cy="41148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t/>
            </a:r>
            <a:endParaRPr b="0" i="0" sz="6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28803600"/>
            <a:ext cx="43891200" cy="41148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t/>
            </a:r>
            <a:endParaRPr b="0" i="0" sz="6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4114800"/>
            <a:ext cx="43891200" cy="24688800"/>
          </a:xfrm>
          <a:prstGeom prst="rect">
            <a:avLst/>
          </a:prstGeom>
          <a:solidFill>
            <a:srgbClr val="C8C9C7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t/>
            </a:r>
            <a:endParaRPr b="0" i="0" sz="6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2194560" y="1318262"/>
            <a:ext cx="395019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550" lIns="329100" spcFirstLastPara="1" rIns="329100" wrap="square" tIns="1645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2194560" y="7680963"/>
            <a:ext cx="39501900" cy="21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550" lIns="329100" spcFirstLastPara="1" rIns="329100" wrap="square" tIns="16455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indent="-3238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/>
            </a:lvl2pPr>
            <a:lvl3pPr indent="-3238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/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/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2194560" y="30510483"/>
            <a:ext cx="102411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550" lIns="329100" spcFirstLastPara="1" rIns="329100" wrap="square" tIns="164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14996160" y="30510483"/>
            <a:ext cx="13898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550" lIns="329100" spcFirstLastPara="1" rIns="329100" wrap="square" tIns="164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31455360" y="30510483"/>
            <a:ext cx="102411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550" lIns="329100" spcFirstLastPara="1" rIns="329100" wrap="square" tIns="164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2194560" y="1318262"/>
            <a:ext cx="395019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550" lIns="329100" spcFirstLastPara="1" rIns="329100" wrap="square" tIns="16455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2194560" y="7680963"/>
            <a:ext cx="39501900" cy="21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550" lIns="329100" spcFirstLastPara="1" rIns="329100" wrap="square" tIns="164550">
            <a:norm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005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005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85800" lvl="5" marL="27432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85800" lvl="6" marL="32004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85800" lvl="7" marL="36576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85800" lvl="8" marL="41148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2194560" y="30510483"/>
            <a:ext cx="102411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550" lIns="329100" spcFirstLastPara="1" rIns="329100" wrap="square" tIns="164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6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6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6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6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6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6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6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6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14996160" y="30510483"/>
            <a:ext cx="13898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550" lIns="329100" spcFirstLastPara="1" rIns="329100" wrap="square" tIns="164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6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6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6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6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6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6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6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6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31455360" y="30510483"/>
            <a:ext cx="102411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550" lIns="329100" spcFirstLastPara="1" rIns="329100" wrap="square" tIns="164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5" Type="http://schemas.openxmlformats.org/officeDocument/2006/relationships/image" Target="../media/image6.jpg"/><Relationship Id="rId6" Type="http://schemas.openxmlformats.org/officeDocument/2006/relationships/image" Target="../media/image2.jpg"/><Relationship Id="rId7" Type="http://schemas.openxmlformats.org/officeDocument/2006/relationships/image" Target="../media/image3.jpg"/><Relationship Id="rId8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109cb15ec6_0_0"/>
          <p:cNvSpPr/>
          <p:nvPr/>
        </p:nvSpPr>
        <p:spPr>
          <a:xfrm>
            <a:off x="14790300" y="5203994"/>
            <a:ext cx="28534800" cy="9823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78375" lIns="78375" spcFirstLastPara="1" rIns="78375" wrap="square" tIns="78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g2109cb15ec6_0_0"/>
          <p:cNvSpPr/>
          <p:nvPr/>
        </p:nvSpPr>
        <p:spPr>
          <a:xfrm>
            <a:off x="124779" y="4111093"/>
            <a:ext cx="14004900" cy="3967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375" lIns="78375" spcFirstLastPara="1" rIns="78375" wrap="square" tIns="78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g2109cb15ec6_0_0"/>
          <p:cNvSpPr/>
          <p:nvPr/>
        </p:nvSpPr>
        <p:spPr>
          <a:xfrm>
            <a:off x="124886" y="8330336"/>
            <a:ext cx="14004900" cy="5810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375" lIns="78375" spcFirstLastPara="1" rIns="78375" wrap="square" tIns="78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g2109cb15ec6_0_0"/>
          <p:cNvSpPr/>
          <p:nvPr/>
        </p:nvSpPr>
        <p:spPr>
          <a:xfrm>
            <a:off x="0" y="0"/>
            <a:ext cx="44035800" cy="3483000"/>
          </a:xfrm>
          <a:prstGeom prst="rect">
            <a:avLst/>
          </a:prstGeom>
          <a:solidFill>
            <a:srgbClr val="99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375" lIns="78375" spcFirstLastPara="1" rIns="78375" wrap="square" tIns="78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g2109cb15ec6_0_0"/>
          <p:cNvSpPr/>
          <p:nvPr/>
        </p:nvSpPr>
        <p:spPr>
          <a:xfrm>
            <a:off x="125614" y="3757714"/>
            <a:ext cx="13993200" cy="11334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375" lIns="78375" spcFirstLastPara="1" rIns="78375" wrap="square" tIns="78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2109cb15ec6_0_0"/>
          <p:cNvSpPr txBox="1"/>
          <p:nvPr/>
        </p:nvSpPr>
        <p:spPr>
          <a:xfrm>
            <a:off x="737143" y="5165914"/>
            <a:ext cx="12859800" cy="36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78375" lIns="78375" spcFirstLastPara="1" rIns="78375" wrap="square" tIns="78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		 	 	 		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4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</a:t>
            </a:r>
            <a:r>
              <a:rPr lang="en-US" sz="4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determine the correlation of 2018 HIV prevalence with delayed care by county and suburban, urban, and rural classifications, using zip code data.	</a:t>
            </a:r>
            <a:r>
              <a:rPr lang="en-US" sz="39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			</a:t>
            </a:r>
            <a:endParaRPr sz="39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39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			</a:t>
            </a:r>
            <a:endParaRPr sz="39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sz="39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</a:rPr>
              <a:t>			</a:t>
            </a:r>
            <a:endParaRPr sz="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		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38" name="Google Shape;38;g2109cb15ec6_0_0"/>
          <p:cNvSpPr/>
          <p:nvPr/>
        </p:nvSpPr>
        <p:spPr>
          <a:xfrm>
            <a:off x="124907" y="14305007"/>
            <a:ext cx="14004900" cy="11334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78375" lIns="78375" spcFirstLastPara="1" rIns="78375" wrap="square" tIns="78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None/>
            </a:pPr>
            <a:r>
              <a:rPr b="1" lang="en-US" sz="8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1" lang="en-US" sz="8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8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Methods &amp; Materials</a:t>
            </a:r>
            <a:endParaRPr b="1" sz="8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" name="Google Shape;39;g2109cb15ec6_0_0"/>
          <p:cNvSpPr txBox="1"/>
          <p:nvPr/>
        </p:nvSpPr>
        <p:spPr>
          <a:xfrm>
            <a:off x="4687950" y="3612043"/>
            <a:ext cx="4720500" cy="14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78375" lIns="78375" spcFirstLastPara="1" rIns="78375" wrap="square" tIns="78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b="1" lang="en-US" sz="8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</a:t>
            </a:r>
            <a:endParaRPr b="1" i="0" sz="8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" name="Google Shape;40;g2109cb15ec6_0_0"/>
          <p:cNvSpPr/>
          <p:nvPr/>
        </p:nvSpPr>
        <p:spPr>
          <a:xfrm>
            <a:off x="14449929" y="4287386"/>
            <a:ext cx="29181000" cy="2398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375" lIns="78375" spcFirstLastPara="1" rIns="78375" wrap="square" tIns="78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g2109cb15ec6_0_0"/>
          <p:cNvSpPr/>
          <p:nvPr/>
        </p:nvSpPr>
        <p:spPr>
          <a:xfrm>
            <a:off x="14472214" y="29332757"/>
            <a:ext cx="19301400" cy="3434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375" lIns="78375" spcFirstLastPara="1" rIns="78375" wrap="square" tIns="78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g2109cb15ec6_0_0"/>
          <p:cNvSpPr txBox="1"/>
          <p:nvPr/>
        </p:nvSpPr>
        <p:spPr>
          <a:xfrm>
            <a:off x="14337000" y="3921546"/>
            <a:ext cx="144627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78375" lIns="78375" spcFirstLastPara="1" rIns="78375" wrap="square" tIns="78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5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g2109cb15ec6_0_0"/>
          <p:cNvSpPr/>
          <p:nvPr/>
        </p:nvSpPr>
        <p:spPr>
          <a:xfrm>
            <a:off x="14449924" y="3728743"/>
            <a:ext cx="29181000" cy="11334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375" lIns="78375" spcFirstLastPara="1" rIns="78375" wrap="square" tIns="78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g2109cb15ec6_0_0"/>
          <p:cNvSpPr txBox="1"/>
          <p:nvPr/>
        </p:nvSpPr>
        <p:spPr>
          <a:xfrm>
            <a:off x="2351314" y="234986"/>
            <a:ext cx="38333700" cy="1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78375" lIns="78375" spcFirstLastPara="1" rIns="78375" wrap="square" tIns="783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-US" sz="8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HIV Prevalence and Delay In Care in 5 California Counties 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g2109cb15ec6_0_0"/>
          <p:cNvSpPr txBox="1"/>
          <p:nvPr/>
        </p:nvSpPr>
        <p:spPr>
          <a:xfrm>
            <a:off x="11723786" y="1615436"/>
            <a:ext cx="20443500" cy="10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78375" lIns="78375" spcFirstLastPara="1" rIns="78375" wrap="square" tIns="783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5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Aliyn Alicea, Urwa Kainat, Hiela Manely, and Andrew Nguyen</a:t>
            </a:r>
            <a:endParaRPr i="0" sz="5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Google Shape;46;g2109cb15ec6_0_0"/>
          <p:cNvSpPr/>
          <p:nvPr/>
        </p:nvSpPr>
        <p:spPr>
          <a:xfrm>
            <a:off x="14472214" y="28524514"/>
            <a:ext cx="19301400" cy="11334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375" lIns="78375" spcFirstLastPara="1" rIns="78375" wrap="square" tIns="78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2109cb15ec6_0_0"/>
          <p:cNvSpPr txBox="1"/>
          <p:nvPr/>
        </p:nvSpPr>
        <p:spPr>
          <a:xfrm>
            <a:off x="23345700" y="3631071"/>
            <a:ext cx="10212600" cy="14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78375" lIns="78375" spcFirstLastPara="1" rIns="78375" wrap="square" tIns="78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 b="1" sz="8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Google Shape;48;g2109cb15ec6_0_0"/>
          <p:cNvSpPr txBox="1"/>
          <p:nvPr/>
        </p:nvSpPr>
        <p:spPr>
          <a:xfrm>
            <a:off x="15002259" y="6112487"/>
            <a:ext cx="137979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78375" lIns="78375" spcFirstLastPara="1" rIns="78375" wrap="square" tIns="783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g2109cb15ec6_0_0"/>
          <p:cNvSpPr txBox="1"/>
          <p:nvPr/>
        </p:nvSpPr>
        <p:spPr>
          <a:xfrm>
            <a:off x="14790793" y="25750157"/>
            <a:ext cx="28534800" cy="22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78375" lIns="78375" spcFirstLastPara="1" rIns="78375" wrap="square" tIns="78375">
            <a:spAutoFit/>
          </a:bodyPr>
          <a:lstStyle/>
          <a:p>
            <a:pPr indent="-476250" lvl="0" marL="3937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Times New Roman"/>
              <a:buChar char="●"/>
            </a:pPr>
            <a:r>
              <a:rPr b="1"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</a:t>
            </a:r>
            <a:r>
              <a:rPr b="1"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Population reporting delayed care (19.48 ± 0.21%) weakly but significantly positively correlated with HIV prevalence rate per 100k population (589.98 ± 77.96) </a:t>
            </a:r>
            <a:endParaRPr b="1" sz="4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393700" rtl="0" algn="just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4300"/>
              <a:buFont typeface="Times New Roman"/>
              <a:buChar char="●"/>
            </a:pPr>
            <a:r>
              <a:rPr b="1"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Urban areas alongside Los Angeles and San Diego counties had significant correlations. </a:t>
            </a:r>
            <a:endParaRPr b="1" sz="4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" name="Google Shape;50;g2109cb15ec6_0_0"/>
          <p:cNvSpPr/>
          <p:nvPr/>
        </p:nvSpPr>
        <p:spPr>
          <a:xfrm>
            <a:off x="124714" y="8199086"/>
            <a:ext cx="14004900" cy="13455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375" lIns="78375" spcFirstLastPara="1" rIns="78375" wrap="square" tIns="78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g2109cb15ec6_0_0"/>
          <p:cNvSpPr txBox="1"/>
          <p:nvPr/>
        </p:nvSpPr>
        <p:spPr>
          <a:xfrm>
            <a:off x="490929" y="8183079"/>
            <a:ext cx="13305600" cy="14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78375" lIns="78375" spcFirstLastPara="1" rIns="78375" wrap="square" tIns="783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Introduction &amp; Background</a:t>
            </a:r>
            <a:endParaRPr b="1" sz="8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" name="Google Shape;52;g2109cb15ec6_0_0"/>
          <p:cNvSpPr/>
          <p:nvPr/>
        </p:nvSpPr>
        <p:spPr>
          <a:xfrm>
            <a:off x="124971" y="15403714"/>
            <a:ext cx="14004900" cy="610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375" lIns="78375" spcFirstLastPara="1" rIns="78375" wrap="square" tIns="78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2109cb15ec6_0_0"/>
          <p:cNvSpPr txBox="1"/>
          <p:nvPr/>
        </p:nvSpPr>
        <p:spPr>
          <a:xfrm>
            <a:off x="368979" y="15441493"/>
            <a:ext cx="13587900" cy="56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78375" lIns="78375" spcFirstLastPara="1" rIns="78375" wrap="square" tIns="78375">
            <a:spAutoFit/>
          </a:bodyPr>
          <a:lstStyle/>
          <a:p>
            <a:pPr indent="-463550" lvl="0" marL="393700" rtl="0" algn="l">
              <a:spcBef>
                <a:spcPts val="0"/>
              </a:spcBef>
              <a:spcAft>
                <a:spcPts val="0"/>
              </a:spcAft>
              <a:buSzPts val="4100"/>
              <a:buFont typeface="Times New Roman"/>
              <a:buChar char="●"/>
            </a:pPr>
            <a:r>
              <a:rPr lang="en-US" sz="4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AIDSVu database provided </a:t>
            </a:r>
            <a:r>
              <a:rPr b="1" lang="en-US" sz="4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HIV prevalence</a:t>
            </a:r>
            <a:r>
              <a:rPr lang="en-US" sz="4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per 100,000 residents by zip codes (n= 508) in 5 California counties: San Francisco, Alameda, Los Angeles, Orange, and San Diego. </a:t>
            </a:r>
            <a:endParaRPr sz="4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393700" rtl="0" algn="l">
              <a:spcBef>
                <a:spcPts val="900"/>
              </a:spcBef>
              <a:spcAft>
                <a:spcPts val="0"/>
              </a:spcAft>
              <a:buSzPts val="4100"/>
              <a:buFont typeface="Times New Roman"/>
              <a:buChar char="●"/>
            </a:pPr>
            <a:r>
              <a:rPr lang="en-US" sz="4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California Health Interview Survey determined population percent reporting </a:t>
            </a:r>
            <a:r>
              <a:rPr b="1" lang="en-US" sz="4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delayed medical care</a:t>
            </a:r>
            <a:r>
              <a:rPr lang="en-US" sz="4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4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3937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Times New Roman"/>
              <a:buChar char="●"/>
            </a:pPr>
            <a:r>
              <a:rPr lang="en-US" sz="4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Zip Codes were classified as rural, suburban, and urban</a:t>
            </a:r>
            <a:endParaRPr sz="4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393700" rtl="0" algn="l">
              <a:spcBef>
                <a:spcPts val="900"/>
              </a:spcBef>
              <a:spcAft>
                <a:spcPts val="0"/>
              </a:spcAft>
              <a:buSzPts val="4100"/>
              <a:buFont typeface="Times New Roman"/>
              <a:buChar char="●"/>
            </a:pPr>
            <a:r>
              <a:rPr lang="en-US" sz="4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RStudio produced correlation and linear regression analysis. </a:t>
            </a:r>
            <a:endParaRPr sz="4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</a:rPr>
              <a:t>					</a:t>
            </a:r>
            <a:endParaRPr sz="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</a:rPr>
              <a:t>				</a:t>
            </a:r>
            <a:endParaRPr sz="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</a:rPr>
              <a:t>			</a:t>
            </a:r>
            <a:endParaRPr sz="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		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54" name="Google Shape;54;g2109cb15ec6_0_0"/>
          <p:cNvSpPr/>
          <p:nvPr/>
        </p:nvSpPr>
        <p:spPr>
          <a:xfrm>
            <a:off x="135900" y="21822664"/>
            <a:ext cx="14004900" cy="495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375" lIns="78375" spcFirstLastPara="1" rIns="78375" wrap="square" tIns="78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5" name="Google Shape;55;g2109cb15ec6_0_0"/>
          <p:cNvSpPr/>
          <p:nvPr/>
        </p:nvSpPr>
        <p:spPr>
          <a:xfrm>
            <a:off x="135857" y="21765729"/>
            <a:ext cx="14004900" cy="13455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375" lIns="78375" spcFirstLastPara="1" rIns="78375" wrap="square" tIns="78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6" name="Google Shape;56;g2109cb15ec6_0_0"/>
          <p:cNvSpPr txBox="1"/>
          <p:nvPr/>
        </p:nvSpPr>
        <p:spPr>
          <a:xfrm>
            <a:off x="1655905" y="21783054"/>
            <a:ext cx="11043900" cy="14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78375" lIns="78375" spcFirstLastPara="1" rIns="78375" wrap="square" tIns="78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b="1" sz="8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g2109cb15ec6_0_0"/>
          <p:cNvSpPr txBox="1"/>
          <p:nvPr/>
        </p:nvSpPr>
        <p:spPr>
          <a:xfrm>
            <a:off x="351921" y="23398329"/>
            <a:ext cx="13561800" cy="27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78375" lIns="78375" spcFirstLastPara="1" rIns="78375" wrap="square" tIns="78375">
            <a:spAutoFit/>
          </a:bodyPr>
          <a:lstStyle/>
          <a:p>
            <a:pPr indent="-463550" lvl="0" marL="3937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Times New Roman"/>
              <a:buChar char="●"/>
            </a:pPr>
            <a:r>
              <a:rPr lang="en-US" sz="4100">
                <a:latin typeface="Times New Roman"/>
                <a:ea typeface="Times New Roman"/>
                <a:cs typeface="Times New Roman"/>
                <a:sym typeface="Times New Roman"/>
              </a:rPr>
              <a:t>HIV </a:t>
            </a:r>
            <a:r>
              <a:rPr lang="en-US" sz="4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prevalence and delayed care access</a:t>
            </a:r>
            <a:r>
              <a:rPr lang="en-US" sz="4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 </a:t>
            </a:r>
            <a:r>
              <a:rPr lang="en-US" sz="4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has a weak </a:t>
            </a:r>
            <a:r>
              <a:rPr lang="en-US" sz="4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but significant </a:t>
            </a:r>
            <a:r>
              <a:rPr lang="en-US" sz="4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positive</a:t>
            </a:r>
            <a:r>
              <a:rPr lang="en-US" sz="4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correlation </a:t>
            </a:r>
            <a:r>
              <a:rPr b="1" lang="en-US" sz="4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 some CA counties.</a:t>
            </a:r>
            <a:endParaRPr b="1" sz="41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39370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Times New Roman"/>
              <a:buChar char="●"/>
            </a:pPr>
            <a:r>
              <a:rPr lang="en-US" sz="4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Delaying care can impact the number of </a:t>
            </a:r>
            <a:r>
              <a:rPr lang="en-US" sz="4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individuals</a:t>
            </a:r>
            <a:r>
              <a:rPr lang="en-US" sz="4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being diagnosed with HIV.</a:t>
            </a:r>
            <a:endParaRPr sz="41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g2109cb15ec6_0_0"/>
          <p:cNvSpPr/>
          <p:nvPr/>
        </p:nvSpPr>
        <p:spPr>
          <a:xfrm>
            <a:off x="143593" y="27889886"/>
            <a:ext cx="13993200" cy="4877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375" lIns="78375" spcFirstLastPara="1" rIns="78375" wrap="square" tIns="78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g2109cb15ec6_0_0"/>
          <p:cNvSpPr/>
          <p:nvPr/>
        </p:nvSpPr>
        <p:spPr>
          <a:xfrm>
            <a:off x="135900" y="27033214"/>
            <a:ext cx="14000400" cy="13455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375" lIns="78375" spcFirstLastPara="1" rIns="78375" wrap="square" tIns="78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0" name="Google Shape;60;g2109cb15ec6_0_0"/>
          <p:cNvSpPr txBox="1"/>
          <p:nvPr/>
        </p:nvSpPr>
        <p:spPr>
          <a:xfrm>
            <a:off x="18868671" y="28378832"/>
            <a:ext cx="9026700" cy="14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78375" lIns="78375" spcFirstLastPara="1" rIns="78375" wrap="square" tIns="78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Acknowledgements</a:t>
            </a:r>
            <a:endParaRPr b="1" sz="8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g2109cb15ec6_0_0"/>
          <p:cNvSpPr txBox="1"/>
          <p:nvPr/>
        </p:nvSpPr>
        <p:spPr>
          <a:xfrm>
            <a:off x="14739129" y="29751579"/>
            <a:ext cx="18767700" cy="3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78375" lIns="78375" spcFirstLastPara="1" rIns="78375" wrap="square" tIns="78375">
            <a:spAutoFit/>
          </a:bodyPr>
          <a:lstStyle/>
          <a:p>
            <a:pPr indent="-463550" lvl="0" marL="393700" rtl="0" algn="just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4100"/>
              <a:buFont typeface="Times New Roman"/>
              <a:buChar char="●"/>
            </a:pPr>
            <a:r>
              <a:rPr lang="en-US" sz="4100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 to the AIDSVu database, UCLA’s CHIS Neighborhood Edition, and San Diego Department of Public Health for providing the data for this project. </a:t>
            </a:r>
            <a:endParaRPr sz="4100">
              <a:solidFill>
                <a:srgbClr val="2125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393700" rtl="0" algn="just">
              <a:spcBef>
                <a:spcPts val="900"/>
              </a:spcBef>
              <a:spcAft>
                <a:spcPts val="0"/>
              </a:spcAft>
              <a:buClr>
                <a:srgbClr val="212529"/>
              </a:buClr>
              <a:buSzPts val="4100"/>
              <a:buFont typeface="Times New Roman"/>
              <a:buChar char="●"/>
            </a:pPr>
            <a:r>
              <a:rPr lang="en-US" sz="4100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would like to express our sincere gratitude to the University of California San Diego and the Herbert Wertheim School of Public Health. </a:t>
            </a:r>
            <a:endParaRPr sz="4100">
              <a:solidFill>
                <a:srgbClr val="2125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900"/>
              </a:spcBef>
              <a:spcAft>
                <a:spcPts val="900"/>
              </a:spcAft>
              <a:buNone/>
            </a:pPr>
            <a:r>
              <a:t/>
            </a:r>
            <a:endParaRPr sz="3900">
              <a:solidFill>
                <a:srgbClr val="2125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g2109cb15ec6_0_0"/>
          <p:cNvSpPr txBox="1"/>
          <p:nvPr/>
        </p:nvSpPr>
        <p:spPr>
          <a:xfrm>
            <a:off x="1669714" y="9615750"/>
            <a:ext cx="12410100" cy="1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78375" lIns="78375" spcFirstLastPara="1" rIns="78375" wrap="square" tIns="78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</a:rPr>
              <a:t>					</a:t>
            </a:r>
            <a:endParaRPr sz="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</a:rPr>
              <a:t>				</a:t>
            </a:r>
            <a:endParaRPr sz="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</a:rPr>
              <a:t>			</a:t>
            </a:r>
            <a:endParaRPr sz="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		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63" name="Google Shape;63;g2109cb15ec6_0_0"/>
          <p:cNvSpPr/>
          <p:nvPr/>
        </p:nvSpPr>
        <p:spPr>
          <a:xfrm>
            <a:off x="33935014" y="29162614"/>
            <a:ext cx="9696000" cy="360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375" lIns="78375" spcFirstLastPara="1" rIns="78375" wrap="square" tIns="78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g2109cb15ec6_0_0"/>
          <p:cNvPicPr preferRelativeResize="0"/>
          <p:nvPr/>
        </p:nvPicPr>
        <p:blipFill rotWithShape="1">
          <a:blip r:embed="rId3">
            <a:alphaModFix/>
          </a:blip>
          <a:srcRect b="0" l="0" r="0" t="4177"/>
          <a:stretch/>
        </p:blipFill>
        <p:spPr>
          <a:xfrm>
            <a:off x="37134857" y="29795464"/>
            <a:ext cx="3480037" cy="280131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2109cb15ec6_0_0"/>
          <p:cNvSpPr/>
          <p:nvPr/>
        </p:nvSpPr>
        <p:spPr>
          <a:xfrm>
            <a:off x="33935014" y="28524514"/>
            <a:ext cx="9696000" cy="11334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375" lIns="78375" spcFirstLastPara="1" rIns="78375" wrap="square" tIns="78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2109cb15ec6_0_0"/>
          <p:cNvSpPr txBox="1"/>
          <p:nvPr/>
        </p:nvSpPr>
        <p:spPr>
          <a:xfrm>
            <a:off x="35720636" y="28342586"/>
            <a:ext cx="6177900" cy="17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78375" lIns="78375" spcFirstLastPara="1" rIns="78375" wrap="square" tIns="783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-US" sz="8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 b="1" i="0" sz="8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</a:t>
            </a:r>
            <a:endParaRPr b="0" i="0" sz="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g2109cb15ec6_0_0"/>
          <p:cNvSpPr/>
          <p:nvPr/>
        </p:nvSpPr>
        <p:spPr>
          <a:xfrm>
            <a:off x="14790793" y="15231236"/>
            <a:ext cx="28534800" cy="10410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375" lIns="78375" spcFirstLastPara="1" rIns="78375" wrap="square" tIns="78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8" name="Google Shape;68;g2109cb15ec6_0_0"/>
          <p:cNvSpPr txBox="1"/>
          <p:nvPr/>
        </p:nvSpPr>
        <p:spPr>
          <a:xfrm>
            <a:off x="380143" y="9871746"/>
            <a:ext cx="13305600" cy="3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78375" lIns="78375" spcFirstLastPara="1" rIns="78375" wrap="square" tIns="78375">
            <a:spAutoFit/>
          </a:bodyPr>
          <a:lstStyle/>
          <a:p>
            <a:pPr indent="-463550" lvl="0" marL="393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Times New Roman"/>
              <a:buChar char="●"/>
            </a:pPr>
            <a:r>
              <a:rPr lang="en-US" sz="4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4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California, &gt;130,000 people have HIV, with about 4,500 new diagnoses each year. </a:t>
            </a:r>
            <a:endParaRPr sz="4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393700" marR="0" rtl="0" algn="l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4100"/>
              <a:buFont typeface="Times New Roman"/>
              <a:buChar char="●"/>
            </a:pPr>
            <a:r>
              <a:rPr lang="en-US" sz="4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Underserved communities, especially in urban areas, are disproportionately affected by HIV due to a lack of access to testing, treatment, and prevention services.</a:t>
            </a:r>
            <a:endParaRPr sz="4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g2109cb15ec6_0_0"/>
          <p:cNvSpPr/>
          <p:nvPr/>
        </p:nvSpPr>
        <p:spPr>
          <a:xfrm>
            <a:off x="14790793" y="5139514"/>
            <a:ext cx="28534800" cy="9823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375" lIns="78375" spcFirstLastPara="1" rIns="78375" wrap="square" tIns="78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0" name="Google Shape;70;g2109cb15ec6_0_0"/>
          <p:cNvSpPr txBox="1"/>
          <p:nvPr/>
        </p:nvSpPr>
        <p:spPr>
          <a:xfrm>
            <a:off x="2371971" y="26993604"/>
            <a:ext cx="9321900" cy="14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78375" lIns="78375" spcFirstLastPara="1" rIns="78375" wrap="square" tIns="783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Policy Implications</a:t>
            </a:r>
            <a:r>
              <a:rPr b="1" lang="en-US" sz="8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8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g2109cb15ec6_0_0"/>
          <p:cNvSpPr txBox="1"/>
          <p:nvPr/>
        </p:nvSpPr>
        <p:spPr>
          <a:xfrm>
            <a:off x="380143" y="28636821"/>
            <a:ext cx="13305600" cy="41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78375" lIns="78375" spcFirstLastPara="1" rIns="78375" wrap="square" tIns="78375">
            <a:spAutoFit/>
          </a:bodyPr>
          <a:lstStyle/>
          <a:p>
            <a:pPr indent="-463550" lvl="0" marL="393700" rtl="0" algn="l">
              <a:spcBef>
                <a:spcPts val="0"/>
              </a:spcBef>
              <a:spcAft>
                <a:spcPts val="0"/>
              </a:spcAft>
              <a:buSzPts val="4100"/>
              <a:buFont typeface="Times New Roman"/>
              <a:buChar char="●"/>
            </a:pPr>
            <a:r>
              <a:rPr lang="en-US" sz="4100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4100">
                <a:latin typeface="Times New Roman"/>
                <a:ea typeface="Times New Roman"/>
                <a:cs typeface="Times New Roman"/>
                <a:sym typeface="Times New Roman"/>
              </a:rPr>
              <a:t>ocus on improving early detection through expanded: </a:t>
            </a:r>
            <a:endParaRPr sz="4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1" marL="787400" rtl="0" algn="l">
              <a:spcBef>
                <a:spcPts val="900"/>
              </a:spcBef>
              <a:spcAft>
                <a:spcPts val="0"/>
              </a:spcAft>
              <a:buSzPts val="4100"/>
              <a:buFont typeface="Times New Roman"/>
              <a:buChar char="○"/>
            </a:pPr>
            <a:r>
              <a:rPr lang="en-US" sz="4100">
                <a:latin typeface="Times New Roman"/>
                <a:ea typeface="Times New Roman"/>
                <a:cs typeface="Times New Roman"/>
                <a:sym typeface="Times New Roman"/>
              </a:rPr>
              <a:t>HIV testing programs, facilitating linkage to care, and providing compre</a:t>
            </a:r>
            <a:r>
              <a:rPr lang="en-US" sz="4100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hensive support services. </a:t>
            </a:r>
            <a:endParaRPr sz="4100">
              <a:latin typeface="Times New Roman"/>
              <a:ea typeface="Times New Roman"/>
              <a:cs typeface="Times New Roman"/>
              <a:sym typeface="Times New Roman"/>
              <a:extLst>
                <a:ext uri="http://customooxmlschemas.google.com/">
                  <go:slidesCustomData xmlns:go="http://customooxmlschemas.google.com/" textRoundtripDataId="2"/>
                </a:ext>
              </a:extLst>
            </a:endParaRPr>
          </a:p>
          <a:p>
            <a:pPr indent="-450850" lvl="0" marL="393700" rtl="0" algn="l">
              <a:spcBef>
                <a:spcPts val="900"/>
              </a:spcBef>
              <a:spcAft>
                <a:spcPts val="900"/>
              </a:spcAft>
              <a:buSzPts val="3900"/>
              <a:buFont typeface="Times New Roman"/>
              <a:buChar char="●"/>
            </a:pPr>
            <a:r>
              <a:rPr lang="en-US" sz="4100">
                <a:latin typeface="Times New Roman"/>
                <a:ea typeface="Times New Roman"/>
                <a:cs typeface="Times New Roman"/>
                <a:sym typeface="Times New Roman"/>
              </a:rPr>
              <a:t>Government grants can fund healthcare infrastructure development, HIV testing</a:t>
            </a:r>
            <a:r>
              <a:rPr lang="en-US" sz="41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4100">
                <a:latin typeface="Times New Roman"/>
                <a:ea typeface="Times New Roman"/>
                <a:cs typeface="Times New Roman"/>
                <a:sym typeface="Times New Roman"/>
              </a:rPr>
              <a:t>treatment services, and community based education.</a:t>
            </a:r>
            <a:r>
              <a:rPr lang="en-US" sz="39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g2109cb15ec6_0_0"/>
          <p:cNvSpPr txBox="1"/>
          <p:nvPr/>
        </p:nvSpPr>
        <p:spPr>
          <a:xfrm>
            <a:off x="15920807" y="15218004"/>
            <a:ext cx="26005500" cy="9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78375" lIns="78375" spcFirstLastPara="1" rIns="78375" wrap="square" tIns="78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latin typeface="Times New Roman"/>
                <a:ea typeface="Times New Roman"/>
                <a:cs typeface="Times New Roman"/>
                <a:sym typeface="Times New Roman"/>
              </a:rPr>
              <a:t>Figure 2: Geographic Mapping of HIV Prevalence Rate &amp; Delayed Care by Zip Code</a:t>
            </a:r>
            <a:endParaRPr b="1" sz="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3" name="Google Shape;73;g2109cb15ec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30729" y="316371"/>
            <a:ext cx="6700286" cy="280131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" name="Google Shape;74;g2109cb15ec6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107164" y="5945334"/>
            <a:ext cx="13797772" cy="891407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2109cb15ec6_0_0"/>
          <p:cNvSpPr txBox="1"/>
          <p:nvPr/>
        </p:nvSpPr>
        <p:spPr>
          <a:xfrm>
            <a:off x="14407779" y="5107950"/>
            <a:ext cx="29031600" cy="9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78375" lIns="78375" spcFirstLastPara="1" rIns="78375" wrap="square" tIns="78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latin typeface="Times New Roman"/>
                <a:ea typeface="Times New Roman"/>
                <a:cs typeface="Times New Roman"/>
                <a:sym typeface="Times New Roman"/>
              </a:rPr>
              <a:t>Figure 1: Correlation Between HIV Prevalence Rate &amp; Delayed Care</a:t>
            </a:r>
            <a:endParaRPr b="1" sz="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6" name="Google Shape;76;g2109cb15ec6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474086" y="16111457"/>
            <a:ext cx="13430851" cy="949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2109cb15ec6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904940" y="16141414"/>
            <a:ext cx="13346099" cy="943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2109cb15ec6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882300" y="5991750"/>
            <a:ext cx="13014561" cy="8914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Google Shape;79;g2109cb15ec6_0_0"/>
          <p:cNvCxnSpPr/>
          <p:nvPr/>
        </p:nvCxnSpPr>
        <p:spPr>
          <a:xfrm rot="10800000">
            <a:off x="28923025" y="16687200"/>
            <a:ext cx="0" cy="840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0" name="Google Shape;80;g2109cb15ec6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181250" y="23166200"/>
            <a:ext cx="3480050" cy="16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UCS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2013-02-10T21:14:48Z</dcterms:created>
  <dc:creator>Jay Larson</dc:creator>
</cp:coreProperties>
</file>